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Y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2D4E8-97AB-4213-B566-965B5CC637FD}" type="datetimeFigureOut">
              <a:rPr lang="ar-SY" smtClean="0"/>
              <a:pPr/>
              <a:t>04/12/1429</a:t>
            </a:fld>
            <a:endParaRPr lang="ar-SY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BC325-A084-49A0-A01D-94E839FEBAD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  <p:sndAc>
      <p:stSnd>
        <p:snd r:embed="rId13" name="chimes.wav" builtIn="1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حمى المتوسط العائلية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Y" dirty="0" smtClean="0"/>
          </a:p>
          <a:p>
            <a:r>
              <a:rPr lang="en-US" dirty="0" smtClean="0"/>
              <a:t>Familial  Mediterranean  Fever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الجنب والتامور:  يختلف الانتشار حسب العرق (</a:t>
            </a:r>
            <a:r>
              <a:rPr lang="en-US" dirty="0" smtClean="0"/>
              <a:t>M694V</a:t>
            </a:r>
            <a:r>
              <a:rPr lang="ar-SY" dirty="0" smtClean="0"/>
              <a:t>) بين  </a:t>
            </a:r>
            <a:r>
              <a:rPr lang="en-US" dirty="0" smtClean="0"/>
              <a:t>25</a:t>
            </a:r>
            <a:r>
              <a:rPr lang="ar-SY" dirty="0" smtClean="0"/>
              <a:t> -</a:t>
            </a:r>
            <a:r>
              <a:rPr lang="en-US" dirty="0" smtClean="0"/>
              <a:t> 80  </a:t>
            </a:r>
            <a:r>
              <a:rPr lang="ar-SY" dirty="0" smtClean="0"/>
              <a:t>%      الانصباب شائع-السطام نادر</a:t>
            </a:r>
          </a:p>
          <a:p>
            <a:r>
              <a:rPr lang="ar-SY" dirty="0" smtClean="0"/>
              <a:t>المفاصل: تتراوح نسبة الاصابة بين </a:t>
            </a:r>
            <a:r>
              <a:rPr lang="en-US" dirty="0" smtClean="0"/>
              <a:t>25</a:t>
            </a:r>
            <a:r>
              <a:rPr lang="ar-SY" dirty="0" smtClean="0"/>
              <a:t>-</a:t>
            </a:r>
            <a:r>
              <a:rPr lang="en-US" dirty="0" smtClean="0"/>
              <a:t>75</a:t>
            </a:r>
            <a:r>
              <a:rPr lang="ar-SY" dirty="0" smtClean="0"/>
              <a:t>% شائع بالركبة والكاحل والرسغ .نمط الاصابة حاد مثل النقرس والقيحي تعداد بيض يصل </a:t>
            </a:r>
            <a:r>
              <a:rPr lang="en-US" dirty="0" smtClean="0"/>
              <a:t>100.000</a:t>
            </a:r>
            <a:r>
              <a:rPr lang="ar-SY" dirty="0" smtClean="0"/>
              <a:t> بالسائل الزليل    يستمرلما بعد النوبة البطنية لاسابيع اواشهرولكنه غير مخرب للمفصل وقد يكون العرض الوحيد للمرض</a:t>
            </a:r>
          </a:p>
          <a:p>
            <a:r>
              <a:rPr lang="ar-SY" dirty="0" smtClean="0"/>
              <a:t>الجلد:</a:t>
            </a:r>
            <a:r>
              <a:rPr lang="en-US" dirty="0" smtClean="0"/>
              <a:t>50</a:t>
            </a:r>
            <a:r>
              <a:rPr lang="ar-SY" dirty="0" smtClean="0"/>
              <a:t>% اندفاعات حصبوية الشكل على الساق والكاحل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العضلية:الم عضلي شديد يستمر </a:t>
            </a:r>
            <a:r>
              <a:rPr lang="en-US" dirty="0" smtClean="0"/>
              <a:t>3</a:t>
            </a:r>
            <a:r>
              <a:rPr lang="ar-SY" dirty="0" smtClean="0"/>
              <a:t>-</a:t>
            </a:r>
            <a:r>
              <a:rPr lang="en-US" dirty="0" smtClean="0"/>
              <a:t>6</a:t>
            </a:r>
            <a:r>
              <a:rPr lang="ar-SY" dirty="0" smtClean="0"/>
              <a:t> اسابيع يشبه الالم الليفي العضلي ولا يستجيب للكولشيسين</a:t>
            </a:r>
          </a:p>
          <a:p>
            <a:r>
              <a:rPr lang="ar-SY" dirty="0" smtClean="0"/>
              <a:t>الصفن:الم شديد يقلد انفتال الخصية مع تورم واحمرار وحيد الجانب غالبا</a:t>
            </a:r>
          </a:p>
          <a:p>
            <a:r>
              <a:rPr lang="ar-SY" dirty="0" smtClean="0"/>
              <a:t>الحوض:يصيب النساء مؤديا الى نقص خصوبة واجهاضات</a:t>
            </a:r>
          </a:p>
          <a:p>
            <a:r>
              <a:rPr lang="ar-SY" dirty="0" smtClean="0"/>
              <a:t>التهاب اوعية :التهاب ماحول الشريان العقد- فرفرية هينوخ شونلاين- داء بهجت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الداء النشواني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يصيب اعراق اكثر من غيرها كالترك</a:t>
            </a:r>
          </a:p>
          <a:p>
            <a:r>
              <a:rPr lang="ar-SY" dirty="0" smtClean="0"/>
              <a:t>نادر لدى اعراق كالعرب والاشكيناز</a:t>
            </a:r>
          </a:p>
          <a:p>
            <a:r>
              <a:rPr lang="ar-SY" dirty="0" smtClean="0"/>
              <a:t>يبدا عادة ببيلة البومين يتلوها نفروز ثم القصور الكلوي</a:t>
            </a:r>
          </a:p>
          <a:p>
            <a:r>
              <a:rPr lang="ar-SY" dirty="0" smtClean="0"/>
              <a:t>ثلث المصابين يطورون خثار وريد كلوي</a:t>
            </a:r>
          </a:p>
          <a:p>
            <a:r>
              <a:rPr lang="ar-SY" dirty="0" smtClean="0"/>
              <a:t>الكلية العضو الاكثر اصابة  ثم الامعاء</a:t>
            </a:r>
          </a:p>
          <a:p>
            <a:r>
              <a:rPr lang="ar-SY" dirty="0" smtClean="0"/>
              <a:t>ازدادت البقيا بعد استعمال الكولشيسين</a:t>
            </a:r>
          </a:p>
          <a:p>
            <a:r>
              <a:rPr lang="ar-SY" dirty="0" smtClean="0"/>
              <a:t>يترافق مع </a:t>
            </a:r>
            <a:r>
              <a:rPr lang="en-US" dirty="0" smtClean="0"/>
              <a:t>M694V</a:t>
            </a:r>
            <a:r>
              <a:rPr lang="ar-SY" dirty="0" smtClean="0"/>
              <a:t>غالبا واقل مع </a:t>
            </a:r>
            <a:r>
              <a:rPr lang="en-US" dirty="0" smtClean="0"/>
              <a:t>V726A</a:t>
            </a:r>
            <a:r>
              <a:rPr lang="ar-SY" dirty="0" smtClean="0"/>
              <a:t>-</a:t>
            </a:r>
            <a:r>
              <a:rPr lang="en-US" dirty="0" smtClean="0"/>
              <a:t>E148Q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الفحص الفيزيائي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حرارة حتى </a:t>
            </a:r>
            <a:r>
              <a:rPr lang="en-US" dirty="0" smtClean="0"/>
              <a:t>40</a:t>
            </a:r>
            <a:r>
              <a:rPr lang="ar-SY" dirty="0" smtClean="0"/>
              <a:t>  درجة مئوية تتراجع خلال ساعات</a:t>
            </a:r>
          </a:p>
          <a:p>
            <a:r>
              <a:rPr lang="ar-SY" dirty="0" smtClean="0"/>
              <a:t>بطن جراحي –ضخامة طحالية</a:t>
            </a:r>
          </a:p>
          <a:p>
            <a:r>
              <a:rPr lang="ar-SY" dirty="0" smtClean="0"/>
              <a:t>ايلام جنبي وتنفس سطحي</a:t>
            </a:r>
          </a:p>
          <a:p>
            <a:r>
              <a:rPr lang="ar-SY" dirty="0" smtClean="0"/>
              <a:t>تورم واحمرار وحرارة بالمفصل المصاب</a:t>
            </a:r>
          </a:p>
          <a:p>
            <a:r>
              <a:rPr lang="ar-SY" dirty="0" smtClean="0"/>
              <a:t>اندفاع حمامي حطاطي على الساقين والكاحلين</a:t>
            </a:r>
          </a:p>
          <a:p>
            <a:r>
              <a:rPr lang="ar-SY" dirty="0" smtClean="0"/>
              <a:t>ايلام عضلي</a:t>
            </a:r>
          </a:p>
          <a:p>
            <a:r>
              <a:rPr lang="ar-SY" dirty="0" smtClean="0"/>
              <a:t>ايلام بالفحص النسائي وضخامة مبايض</a:t>
            </a:r>
          </a:p>
          <a:p>
            <a:r>
              <a:rPr lang="ar-SY" dirty="0" smtClean="0"/>
              <a:t>تورم وايلام واحمرار صفن وحيد الجانب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 التفريقي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الحمى الرثوية</a:t>
            </a:r>
          </a:p>
          <a:p>
            <a:r>
              <a:rPr lang="ar-SY" dirty="0" smtClean="0"/>
              <a:t>الذاب الحمامي الجهازي</a:t>
            </a:r>
          </a:p>
          <a:p>
            <a:r>
              <a:rPr lang="ar-SY" dirty="0" smtClean="0"/>
              <a:t>البورفريا الحادة</a:t>
            </a:r>
          </a:p>
          <a:p>
            <a:r>
              <a:rPr lang="ar-SY" dirty="0" smtClean="0"/>
              <a:t>النقرس الحاد</a:t>
            </a:r>
          </a:p>
          <a:p>
            <a:r>
              <a:rPr lang="ar-SY" dirty="0" smtClean="0"/>
              <a:t>التهاب الزائدة –البنكرياس-المرارة الحاد</a:t>
            </a:r>
          </a:p>
          <a:p>
            <a:r>
              <a:rPr lang="ar-SY" dirty="0" smtClean="0"/>
              <a:t>التهابات الجنب- ذات الرئة</a:t>
            </a:r>
          </a:p>
          <a:p>
            <a:r>
              <a:rPr lang="ar-SY" dirty="0" smtClean="0"/>
              <a:t>القولنجات الكلوية</a:t>
            </a:r>
          </a:p>
          <a:p>
            <a:r>
              <a:rPr lang="ar-SY" dirty="0" smtClean="0"/>
              <a:t>فرط الغلوبولينات المناعية  </a:t>
            </a:r>
            <a:r>
              <a:rPr lang="en-US" dirty="0" smtClean="0"/>
              <a:t>D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الاستقصاءات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ارتفاع تعداد الكريات البيضاء</a:t>
            </a:r>
          </a:p>
          <a:p>
            <a:r>
              <a:rPr lang="ar-SY" dirty="0" smtClean="0"/>
              <a:t>ارتفاع مرتكسات الطور الحاد</a:t>
            </a:r>
          </a:p>
          <a:p>
            <a:r>
              <a:rPr lang="ar-SY" dirty="0" smtClean="0"/>
              <a:t>بيلة بروتينية</a:t>
            </a:r>
          </a:p>
          <a:p>
            <a:r>
              <a:rPr lang="ar-SY" dirty="0" smtClean="0"/>
              <a:t>سائل زليل التهابي شديد</a:t>
            </a:r>
          </a:p>
          <a:p>
            <a:r>
              <a:rPr lang="ar-SY" dirty="0" smtClean="0"/>
              <a:t>كشف التبدلات الجينية</a:t>
            </a:r>
          </a:p>
          <a:p>
            <a:r>
              <a:rPr lang="ar-SY" dirty="0" smtClean="0"/>
              <a:t>سويات سائلة غازية بصورة البطن</a:t>
            </a:r>
          </a:p>
          <a:p>
            <a:r>
              <a:rPr lang="ar-SY" dirty="0" smtClean="0"/>
              <a:t>انصباب جنب او تامور بالاشعة او الايكو</a:t>
            </a:r>
          </a:p>
          <a:p>
            <a:r>
              <a:rPr lang="ar-SY" dirty="0" smtClean="0"/>
              <a:t>الخزعة تبدي توضع المادة النشوانية (كلية –مستقيم)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التدبير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Y" dirty="0" smtClean="0"/>
              <a:t>الكولشيسين هو حجر الزاوية بالعلاج والوقاية</a:t>
            </a:r>
          </a:p>
          <a:p>
            <a:r>
              <a:rPr lang="ar-SY" dirty="0" smtClean="0"/>
              <a:t>علاج النوبة: يعطى </a:t>
            </a:r>
            <a:r>
              <a:rPr lang="en-US" dirty="0" smtClean="0"/>
              <a:t>0.6 </a:t>
            </a:r>
            <a:r>
              <a:rPr lang="ar-SY" dirty="0" smtClean="0"/>
              <a:t> مغ  كل ساعة لاربع جرعات ثم  كل ساعتين لجرعتين  ثم كل </a:t>
            </a:r>
            <a:r>
              <a:rPr lang="en-US" dirty="0" smtClean="0"/>
              <a:t>12</a:t>
            </a:r>
            <a:r>
              <a:rPr lang="ar-SY" dirty="0" smtClean="0"/>
              <a:t> ساعة لأربع جرعات</a:t>
            </a:r>
          </a:p>
          <a:p>
            <a:pPr>
              <a:buNone/>
            </a:pPr>
            <a:r>
              <a:rPr lang="ar-SY" dirty="0" smtClean="0"/>
              <a:t>    (هجوع </a:t>
            </a:r>
            <a:r>
              <a:rPr lang="en-US" dirty="0" smtClean="0"/>
              <a:t>65</a:t>
            </a:r>
            <a:r>
              <a:rPr lang="ar-SY" dirty="0" smtClean="0"/>
              <a:t>% تحسن</a:t>
            </a:r>
            <a:r>
              <a:rPr lang="en-US" dirty="0" smtClean="0"/>
              <a:t>30 </a:t>
            </a:r>
            <a:r>
              <a:rPr lang="ar-SY" dirty="0" smtClean="0"/>
              <a:t>% عدم استجابة</a:t>
            </a:r>
            <a:r>
              <a:rPr lang="en-US" dirty="0" smtClean="0"/>
              <a:t>5 </a:t>
            </a:r>
            <a:r>
              <a:rPr lang="ar-SY" dirty="0" smtClean="0"/>
              <a:t>%)</a:t>
            </a:r>
          </a:p>
          <a:p>
            <a:r>
              <a:rPr lang="ar-SY" dirty="0" smtClean="0"/>
              <a:t>الوقاية من النوب: </a:t>
            </a:r>
            <a:r>
              <a:rPr lang="en-US" dirty="0" smtClean="0"/>
              <a:t>0.6</a:t>
            </a:r>
            <a:r>
              <a:rPr lang="ar-SY" dirty="0" smtClean="0"/>
              <a:t>  مغ يوميا</a:t>
            </a:r>
          </a:p>
          <a:p>
            <a:r>
              <a:rPr lang="ar-SY" dirty="0" smtClean="0"/>
              <a:t>الوقاية من الداء النشواني:</a:t>
            </a:r>
          </a:p>
          <a:p>
            <a:pPr>
              <a:buNone/>
            </a:pPr>
            <a:r>
              <a:rPr lang="ar-SY" dirty="0" smtClean="0"/>
              <a:t>               @ مع وجود بيلة البومين</a:t>
            </a:r>
            <a:r>
              <a:rPr lang="en-US" dirty="0" smtClean="0"/>
              <a:t>&lt;</a:t>
            </a:r>
            <a:r>
              <a:rPr lang="ar-SY" dirty="0" smtClean="0"/>
              <a:t> </a:t>
            </a:r>
            <a:r>
              <a:rPr lang="en-US" dirty="0" smtClean="0"/>
              <a:t>1.5</a:t>
            </a:r>
            <a:r>
              <a:rPr lang="ar-SY" dirty="0" smtClean="0"/>
              <a:t>مغ باليوم</a:t>
            </a:r>
          </a:p>
          <a:p>
            <a:pPr>
              <a:buNone/>
            </a:pPr>
            <a:r>
              <a:rPr lang="ar-SY" dirty="0" smtClean="0"/>
              <a:t>               @ بدون بيلة البومين +اثنية عالية الخطورة او </a:t>
            </a:r>
            <a:r>
              <a:rPr lang="en-US" dirty="0" smtClean="0"/>
              <a:t>MEFV   M694V                </a:t>
            </a:r>
            <a:r>
              <a:rPr lang="ar-SY" dirty="0" smtClean="0"/>
              <a:t>يعطى </a:t>
            </a:r>
            <a:r>
              <a:rPr lang="en-US" dirty="0" smtClean="0"/>
              <a:t>1.2-1.5    </a:t>
            </a:r>
            <a:r>
              <a:rPr lang="ar-SY" dirty="0" smtClean="0"/>
              <a:t>                </a:t>
            </a:r>
          </a:p>
          <a:p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ar-SY" dirty="0" smtClean="0"/>
              <a:t>               @  بدون بيلة البومين مع اثنية قليلة الخطورة أو </a:t>
            </a:r>
            <a:r>
              <a:rPr lang="en-US" dirty="0" smtClean="0"/>
              <a:t>   1MG\D     MEFV   V726A                          </a:t>
            </a:r>
            <a:endParaRPr lang="ar-SY" dirty="0" smtClean="0"/>
          </a:p>
          <a:p>
            <a:r>
              <a:rPr lang="ar-SY" dirty="0" smtClean="0"/>
              <a:t>تتراجع الاصابة الكلوية عند من لديهم </a:t>
            </a:r>
            <a:r>
              <a:rPr lang="en-US" dirty="0" smtClean="0"/>
              <a:t>Cr&lt;1.5</a:t>
            </a:r>
            <a:r>
              <a:rPr lang="ar-SY" dirty="0" smtClean="0"/>
              <a:t> وتناولو</a:t>
            </a:r>
            <a:r>
              <a:rPr lang="en-US" dirty="0" smtClean="0"/>
              <a:t>1.5</a:t>
            </a:r>
            <a:r>
              <a:rPr lang="ar-SY" dirty="0" smtClean="0"/>
              <a:t>مغ</a:t>
            </a:r>
          </a:p>
          <a:p>
            <a:r>
              <a:rPr lang="ar-SY" dirty="0" smtClean="0"/>
              <a:t>الإصابة المفصلية       </a:t>
            </a:r>
            <a:r>
              <a:rPr lang="en-US" dirty="0" smtClean="0"/>
              <a:t>NSAIDs-</a:t>
            </a:r>
            <a:r>
              <a:rPr lang="en-US" dirty="0" err="1" smtClean="0"/>
              <a:t>inj</a:t>
            </a:r>
            <a:r>
              <a:rPr lang="en-US" dirty="0" smtClean="0"/>
              <a:t>  steroid</a:t>
            </a:r>
          </a:p>
          <a:p>
            <a:r>
              <a:rPr lang="ar-SY" dirty="0" smtClean="0"/>
              <a:t>الالم العضلي الخفيف يزول بالراحة أما الشديد يحتاج   بريدنزون </a:t>
            </a:r>
            <a:r>
              <a:rPr lang="en-US" dirty="0" smtClean="0"/>
              <a:t> </a:t>
            </a:r>
            <a:r>
              <a:rPr lang="ar-SY" dirty="0" smtClean="0"/>
              <a:t>  </a:t>
            </a:r>
            <a:r>
              <a:rPr lang="en-US" dirty="0" smtClean="0"/>
              <a:t>   1</a:t>
            </a:r>
            <a:r>
              <a:rPr lang="ar-SY" dirty="0" smtClean="0"/>
              <a:t>مغ \ كغ     لمدة حتى </a:t>
            </a:r>
            <a:r>
              <a:rPr lang="en-US" dirty="0" smtClean="0"/>
              <a:t>6</a:t>
            </a:r>
            <a:r>
              <a:rPr lang="ar-SY" dirty="0" smtClean="0"/>
              <a:t> اسابيع</a:t>
            </a:r>
          </a:p>
          <a:p>
            <a:r>
              <a:rPr lang="ar-SY" dirty="0" smtClean="0"/>
              <a:t>الاسهالات تعالج بالحمية خالية اللاكتوز</a:t>
            </a:r>
          </a:p>
          <a:p>
            <a:r>
              <a:rPr lang="ar-SY" dirty="0" smtClean="0"/>
              <a:t>القصور الكلوي تحال دموي وليس بريتواني وبزرع الكلية </a:t>
            </a:r>
          </a:p>
          <a:p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الكولشيسين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يصنف تحت الادوية المضادة للالتهاب</a:t>
            </a:r>
          </a:p>
          <a:p>
            <a:r>
              <a:rPr lang="ar-SY" dirty="0" smtClean="0"/>
              <a:t>امن بالاستعمال المديد</a:t>
            </a:r>
          </a:p>
          <a:p>
            <a:r>
              <a:rPr lang="ar-SY" dirty="0" smtClean="0"/>
              <a:t>امن لدى الاطفال </a:t>
            </a:r>
          </a:p>
          <a:p>
            <a:r>
              <a:rPr lang="ar-SY" dirty="0" smtClean="0"/>
              <a:t>امن لدى الذكور والاناث</a:t>
            </a:r>
          </a:p>
          <a:p>
            <a:r>
              <a:rPr lang="ar-SY" dirty="0" smtClean="0"/>
              <a:t>نافع للحوامل المستطب لديهن</a:t>
            </a:r>
          </a:p>
          <a:p>
            <a:r>
              <a:rPr lang="ar-SY" dirty="0" smtClean="0"/>
              <a:t>لامبرر للخوف والتخويف من الكولشيسين </a:t>
            </a:r>
          </a:p>
          <a:p>
            <a:r>
              <a:rPr lang="ar-SY" dirty="0" smtClean="0"/>
              <a:t>لايوجد دليل على تاثير مشوه للاجنة </a:t>
            </a:r>
          </a:p>
          <a:p>
            <a:r>
              <a:rPr lang="ar-SY" dirty="0" smtClean="0"/>
              <a:t>بل يزيد نسبة الخصوبة  ويقلل من الاسقاطات</a:t>
            </a:r>
          </a:p>
          <a:p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شكرا للحضور حسن الاستماع</a:t>
            </a:r>
            <a:endParaRPr lang="ar-SY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مشفى درعا الوطني </a:t>
            </a:r>
            <a:r>
              <a:rPr lang="en-US" dirty="0" smtClean="0"/>
              <a:t>3</a:t>
            </a:r>
            <a:r>
              <a:rPr lang="ar-SY" dirty="0" smtClean="0"/>
              <a:t>\</a:t>
            </a:r>
            <a:r>
              <a:rPr lang="en-US" dirty="0" smtClean="0"/>
              <a:t>12</a:t>
            </a:r>
            <a:r>
              <a:rPr lang="ar-SY" dirty="0" smtClean="0"/>
              <a:t>\</a:t>
            </a:r>
            <a:r>
              <a:rPr lang="en-US" dirty="0" smtClean="0"/>
              <a:t>2008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التعريف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نوب من الحمى المترافق بالتهاب </a:t>
            </a:r>
            <a:r>
              <a:rPr lang="ar-SY" dirty="0" smtClean="0"/>
              <a:t>مصليات حاد ناكس </a:t>
            </a:r>
            <a:endParaRPr lang="ar-SY" dirty="0" smtClean="0"/>
          </a:p>
          <a:p>
            <a:r>
              <a:rPr lang="ar-SY" dirty="0" smtClean="0"/>
              <a:t>هي الشكل الاشيع للحمى الدورية</a:t>
            </a:r>
            <a:endParaRPr lang="ar-SY" dirty="0" smtClean="0"/>
          </a:p>
          <a:p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وراثي ( جسمي صاغر- على الذراع القصير للصبغي </a:t>
            </a:r>
            <a:r>
              <a:rPr lang="en-US" dirty="0" smtClean="0"/>
              <a:t>16</a:t>
            </a:r>
            <a:r>
              <a:rPr lang="ar-SY" dirty="0" smtClean="0"/>
              <a:t>)</a:t>
            </a:r>
          </a:p>
          <a:p>
            <a:r>
              <a:rPr lang="ar-SY" dirty="0" smtClean="0"/>
              <a:t>تدعى </a:t>
            </a:r>
            <a:r>
              <a:rPr lang="ar-SY" dirty="0" smtClean="0"/>
              <a:t>مورثته </a:t>
            </a:r>
            <a:r>
              <a:rPr lang="en-US" dirty="0" smtClean="0"/>
              <a:t>MEFV    </a:t>
            </a:r>
            <a:r>
              <a:rPr lang="ar-SY" dirty="0" smtClean="0"/>
              <a:t> وتتكون </a:t>
            </a:r>
            <a:r>
              <a:rPr lang="en-US" dirty="0" smtClean="0"/>
              <a:t>  781 </a:t>
            </a:r>
            <a:r>
              <a:rPr lang="ar-SY" dirty="0" smtClean="0"/>
              <a:t>من حمض أميني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الالية المرضية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 المورثة انفة الذكر مسؤولة عن صنع بروتين يسمى</a:t>
            </a:r>
            <a:r>
              <a:rPr lang="en-US" dirty="0" smtClean="0"/>
              <a:t>      PYRIN </a:t>
            </a:r>
            <a:r>
              <a:rPr lang="ar-SY" dirty="0" smtClean="0"/>
              <a:t>   أو </a:t>
            </a:r>
            <a:r>
              <a:rPr lang="en-US" dirty="0" smtClean="0"/>
              <a:t>MARINOSTRIN  </a:t>
            </a:r>
          </a:p>
          <a:p>
            <a:r>
              <a:rPr lang="ar-SY" dirty="0" smtClean="0"/>
              <a:t>يوجد داخل الكريات </a:t>
            </a:r>
            <a:r>
              <a:rPr lang="ar-SY" dirty="0" smtClean="0"/>
              <a:t>البيض المحببة </a:t>
            </a:r>
            <a:r>
              <a:rPr lang="ar-SY" dirty="0" smtClean="0"/>
              <a:t>وهو مسؤول عن لجم الحدثية الالتهابية بعد قيامها بدورها.</a:t>
            </a:r>
          </a:p>
          <a:p>
            <a:r>
              <a:rPr lang="ar-SY" dirty="0" smtClean="0"/>
              <a:t> وذلك بتثبيطه </a:t>
            </a:r>
            <a:r>
              <a:rPr lang="ar-SY" dirty="0" smtClean="0"/>
              <a:t>خميرة(</a:t>
            </a:r>
            <a:r>
              <a:rPr lang="en-US" dirty="0" smtClean="0"/>
              <a:t>caspase1</a:t>
            </a:r>
            <a:r>
              <a:rPr lang="ar-SY" dirty="0" smtClean="0"/>
              <a:t>) </a:t>
            </a:r>
            <a:r>
              <a:rPr lang="ar-SY" dirty="0" smtClean="0"/>
              <a:t>تنتج </a:t>
            </a:r>
            <a:r>
              <a:rPr lang="en-US" dirty="0" smtClean="0"/>
              <a:t>IL1</a:t>
            </a:r>
            <a:r>
              <a:rPr lang="ar-SY" dirty="0" smtClean="0"/>
              <a:t> الذي هو منطلق الحدثية الالتهابية بعد </a:t>
            </a:r>
            <a:r>
              <a:rPr lang="ar-SY" dirty="0" smtClean="0"/>
              <a:t>البلعمة- </a:t>
            </a:r>
            <a:r>
              <a:rPr lang="ar-SY" dirty="0" smtClean="0"/>
              <a:t>اضافة لتثبيط عوامل الجذب الكيماوي مثل </a:t>
            </a:r>
            <a:r>
              <a:rPr lang="en-US" dirty="0" smtClean="0"/>
              <a:t>C5a</a:t>
            </a:r>
            <a:r>
              <a:rPr lang="ar-SY" dirty="0" smtClean="0"/>
              <a:t> (</a:t>
            </a:r>
            <a:r>
              <a:rPr lang="en-US" dirty="0" smtClean="0"/>
              <a:t>serin proteas inhibtor</a:t>
            </a:r>
            <a:r>
              <a:rPr lang="ar-SY" dirty="0" smtClean="0"/>
              <a:t>)</a:t>
            </a:r>
            <a:endParaRPr lang="ar-SY" dirty="0" smtClean="0"/>
          </a:p>
          <a:p>
            <a:r>
              <a:rPr lang="ar-SY" dirty="0" smtClean="0"/>
              <a:t>يؤثر على إنتاج </a:t>
            </a:r>
            <a:r>
              <a:rPr lang="en-US" dirty="0" smtClean="0"/>
              <a:t>IL4 </a:t>
            </a:r>
            <a:r>
              <a:rPr lang="ar-SY" dirty="0" smtClean="0"/>
              <a:t> </a:t>
            </a:r>
            <a:r>
              <a:rPr lang="ar-SY" dirty="0" err="1" smtClean="0"/>
              <a:t>وهوعامل</a:t>
            </a:r>
            <a:r>
              <a:rPr lang="ar-SY" dirty="0" smtClean="0"/>
              <a:t> </a:t>
            </a:r>
            <a:r>
              <a:rPr lang="ar-SY" dirty="0" smtClean="0"/>
              <a:t>مثبط التهاب 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في حال الحمى العائلية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تتعرض هذه المورثة لتبدلات (عرف منها للان </a:t>
            </a:r>
            <a:r>
              <a:rPr lang="en-US" dirty="0" smtClean="0"/>
              <a:t>30</a:t>
            </a:r>
            <a:r>
              <a:rPr lang="ar-SY" dirty="0" smtClean="0"/>
              <a:t>-أشيعها خمسة (</a:t>
            </a:r>
            <a:r>
              <a:rPr lang="en-US" dirty="0" smtClean="0"/>
              <a:t>M680I-M694V-M694I-V726A-E148Q</a:t>
            </a:r>
            <a:r>
              <a:rPr lang="ar-SY" dirty="0" smtClean="0"/>
              <a:t>) مسئولة عن حوالي  </a:t>
            </a:r>
            <a:r>
              <a:rPr lang="en-US" dirty="0" smtClean="0"/>
              <a:t>99</a:t>
            </a:r>
            <a:r>
              <a:rPr lang="ar-SY" dirty="0" smtClean="0"/>
              <a:t>% </a:t>
            </a:r>
            <a:r>
              <a:rPr lang="ar-SY" dirty="0" smtClean="0"/>
              <a:t>من الحالات)</a:t>
            </a:r>
          </a:p>
          <a:p>
            <a:r>
              <a:rPr lang="ar-SY" dirty="0" smtClean="0"/>
              <a:t>هذه التبدلات تؤدي لعوز </a:t>
            </a:r>
            <a:r>
              <a:rPr lang="en-US" dirty="0" smtClean="0"/>
              <a:t>PYRINE</a:t>
            </a:r>
            <a:r>
              <a:rPr lang="ar-SY" dirty="0" smtClean="0"/>
              <a:t> وبالتالي فرط بالرد المناعي الالتهابي المتواسط بالبالعات الصغيرة بسبب القصور بعملية اللجم الانفة الذكر. وبالتالي تظاهرات المرض المعروفة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المظاهر السريرية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التهاب البريتوان</a:t>
            </a:r>
            <a:r>
              <a:rPr lang="en-US" dirty="0" smtClean="0"/>
              <a:t>100              </a:t>
            </a:r>
            <a:r>
              <a:rPr lang="ar-SY" dirty="0" smtClean="0"/>
              <a:t> %  </a:t>
            </a:r>
          </a:p>
          <a:p>
            <a:r>
              <a:rPr lang="ar-SY" dirty="0" smtClean="0"/>
              <a:t>التهاب الجنب                </a:t>
            </a:r>
            <a:r>
              <a:rPr lang="en-US" dirty="0" smtClean="0"/>
              <a:t>  </a:t>
            </a:r>
            <a:r>
              <a:rPr lang="en-US" dirty="0" smtClean="0"/>
              <a:t>40</a:t>
            </a:r>
            <a:r>
              <a:rPr lang="ar-SY" dirty="0" smtClean="0"/>
              <a:t>%</a:t>
            </a:r>
          </a:p>
          <a:p>
            <a:r>
              <a:rPr lang="ar-SY" dirty="0" smtClean="0"/>
              <a:t>التهاب مفصلي </a:t>
            </a:r>
            <a:r>
              <a:rPr lang="en-US" dirty="0" smtClean="0"/>
              <a:t>75                </a:t>
            </a:r>
            <a:r>
              <a:rPr lang="ar-SY" dirty="0" smtClean="0"/>
              <a:t>  %</a:t>
            </a:r>
          </a:p>
          <a:p>
            <a:r>
              <a:rPr lang="ar-SY" dirty="0" smtClean="0"/>
              <a:t>الالم العضلي          </a:t>
            </a:r>
            <a:r>
              <a:rPr lang="en-US" dirty="0" smtClean="0"/>
              <a:t>40       </a:t>
            </a:r>
            <a:r>
              <a:rPr lang="ar-SY" dirty="0" smtClean="0"/>
              <a:t>  %</a:t>
            </a:r>
          </a:p>
          <a:p>
            <a:r>
              <a:rPr lang="ar-SY" dirty="0" smtClean="0"/>
              <a:t>اندفاع جلدي             </a:t>
            </a:r>
            <a:r>
              <a:rPr lang="en-US" dirty="0" smtClean="0"/>
              <a:t>   5-50</a:t>
            </a:r>
            <a:r>
              <a:rPr lang="ar-SY" dirty="0" smtClean="0"/>
              <a:t>%</a:t>
            </a:r>
          </a:p>
          <a:p>
            <a:r>
              <a:rPr lang="ar-SY" dirty="0" smtClean="0"/>
              <a:t>الألم الصفني         </a:t>
            </a:r>
            <a:r>
              <a:rPr lang="en-US" dirty="0" smtClean="0"/>
              <a:t>5         </a:t>
            </a:r>
            <a:r>
              <a:rPr lang="ar-SY" dirty="0" smtClean="0"/>
              <a:t>   %</a:t>
            </a:r>
          </a:p>
          <a:p>
            <a:r>
              <a:rPr lang="ar-SY" dirty="0" smtClean="0"/>
              <a:t>حمى معزولة        </a:t>
            </a:r>
            <a:r>
              <a:rPr lang="en-US" dirty="0" smtClean="0"/>
              <a:t>25       </a:t>
            </a:r>
            <a:r>
              <a:rPr lang="ar-SY" dirty="0" smtClean="0"/>
              <a:t>   %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ان وجود اي من الاعراض السبعة السابقة </a:t>
            </a:r>
          </a:p>
          <a:p>
            <a:pPr>
              <a:buNone/>
            </a:pPr>
            <a:r>
              <a:rPr lang="ar-SY" dirty="0" smtClean="0"/>
              <a:t>                         +</a:t>
            </a:r>
          </a:p>
          <a:p>
            <a:r>
              <a:rPr lang="ar-SY" dirty="0" smtClean="0"/>
              <a:t>اثنيات مواتية ( ترك – عرب - أرمن –  يهود )</a:t>
            </a:r>
          </a:p>
          <a:p>
            <a:r>
              <a:rPr lang="ar-SY" dirty="0"/>
              <a:t> </a:t>
            </a:r>
            <a:r>
              <a:rPr lang="ar-SY" dirty="0" smtClean="0"/>
              <a:t>                     +</a:t>
            </a:r>
          </a:p>
          <a:p>
            <a:r>
              <a:rPr lang="ar-SY" dirty="0" smtClean="0"/>
              <a:t>الاستجابة للكولشيسين او مرتكسات الطور الحاد</a:t>
            </a:r>
          </a:p>
          <a:p>
            <a:r>
              <a:rPr lang="ar-SY" dirty="0" smtClean="0"/>
              <a:t>يجعلنا </a:t>
            </a:r>
            <a:r>
              <a:rPr lang="ar-SY" dirty="0" err="1" smtClean="0"/>
              <a:t>نفكربالمرض</a:t>
            </a:r>
            <a:r>
              <a:rPr lang="ar-SY" dirty="0" smtClean="0"/>
              <a:t> </a:t>
            </a:r>
            <a:r>
              <a:rPr lang="ar-SY" dirty="0" smtClean="0"/>
              <a:t>سريريا ويتم التاكد ب</a:t>
            </a:r>
          </a:p>
          <a:p>
            <a:r>
              <a:rPr lang="ar-SY" dirty="0" smtClean="0"/>
              <a:t>الكشف المخبري عن التبدلات الجينية والذي يحمل حساسية ونوعية بنسبة  تقارب </a:t>
            </a:r>
            <a:r>
              <a:rPr lang="en-US" dirty="0" smtClean="0"/>
              <a:t>100</a:t>
            </a:r>
            <a:r>
              <a:rPr lang="ar-SY" dirty="0" smtClean="0"/>
              <a:t>%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الانتشار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وجد حاليا انتشارا عالميا للمرض بنسبة 1\73000 نسمة</a:t>
            </a:r>
          </a:p>
          <a:p>
            <a:r>
              <a:rPr lang="ar-SY" dirty="0" smtClean="0"/>
              <a:t>ولدى اثنيات المتوسط (ترك وعرب وأرمن ويهود وطليان)</a:t>
            </a:r>
          </a:p>
          <a:p>
            <a:pPr>
              <a:buNone/>
            </a:pPr>
            <a:r>
              <a:rPr lang="ar-SY" dirty="0" smtClean="0"/>
              <a:t> </a:t>
            </a:r>
            <a:r>
              <a:rPr lang="ar-SY" dirty="0" smtClean="0"/>
              <a:t>    شيوع سريري  </a:t>
            </a:r>
            <a:r>
              <a:rPr lang="en-US" dirty="0" smtClean="0"/>
              <a:t>1\200</a:t>
            </a:r>
            <a:r>
              <a:rPr lang="ar-SY" dirty="0" smtClean="0"/>
              <a:t>          شيوع جيني </a:t>
            </a:r>
            <a:r>
              <a:rPr lang="en-US" dirty="0" smtClean="0"/>
              <a:t>1\4</a:t>
            </a:r>
            <a:endParaRPr lang="ar-SY" dirty="0" smtClean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يصيب الذكور اكثر بنسبة  </a:t>
            </a:r>
            <a:r>
              <a:rPr lang="en-US" dirty="0" smtClean="0"/>
              <a:t>2|1        </a:t>
            </a:r>
            <a:endParaRPr lang="ar-SY" dirty="0" smtClean="0"/>
          </a:p>
          <a:p>
            <a:r>
              <a:rPr lang="en-US" dirty="0" smtClean="0"/>
              <a:t>50</a:t>
            </a:r>
            <a:r>
              <a:rPr lang="ar-SY" dirty="0" smtClean="0"/>
              <a:t>-</a:t>
            </a:r>
            <a:r>
              <a:rPr lang="en-US" dirty="0" smtClean="0"/>
              <a:t>60</a:t>
            </a:r>
            <a:r>
              <a:rPr lang="ar-SY" dirty="0" smtClean="0"/>
              <a:t>% من الحالات تحت سن  </a:t>
            </a:r>
            <a:r>
              <a:rPr lang="en-US" dirty="0" smtClean="0"/>
              <a:t>10 </a:t>
            </a:r>
            <a:endParaRPr lang="ar-SY" dirty="0" smtClean="0"/>
          </a:p>
          <a:p>
            <a:r>
              <a:rPr lang="en-US" dirty="0" smtClean="0"/>
              <a:t>80</a:t>
            </a:r>
            <a:r>
              <a:rPr lang="ar-SY" dirty="0" smtClean="0"/>
              <a:t>-</a:t>
            </a:r>
            <a:r>
              <a:rPr lang="en-US" dirty="0" smtClean="0"/>
              <a:t>95</a:t>
            </a:r>
            <a:r>
              <a:rPr lang="ar-SY" dirty="0" smtClean="0"/>
              <a:t>% من الحالات تحت سن  </a:t>
            </a:r>
            <a:r>
              <a:rPr lang="en-US" dirty="0" smtClean="0"/>
              <a:t>20</a:t>
            </a:r>
            <a:endParaRPr lang="ar-SY" dirty="0" smtClean="0"/>
          </a:p>
          <a:p>
            <a:r>
              <a:rPr lang="en-US" dirty="0" smtClean="0"/>
              <a:t>5</a:t>
            </a:r>
            <a:r>
              <a:rPr lang="ar-SY" dirty="0" smtClean="0"/>
              <a:t>-</a:t>
            </a:r>
            <a:r>
              <a:rPr lang="en-US" dirty="0" smtClean="0"/>
              <a:t>10</a:t>
            </a:r>
            <a:r>
              <a:rPr lang="ar-SY" dirty="0" smtClean="0"/>
              <a:t>%                  فوق سن </a:t>
            </a:r>
            <a:r>
              <a:rPr lang="en-US" dirty="0" smtClean="0"/>
              <a:t>20 </a:t>
            </a:r>
            <a:endParaRPr lang="ar-SY" dirty="0" smtClean="0"/>
          </a:p>
          <a:p>
            <a:r>
              <a:rPr lang="ar-SY" dirty="0" smtClean="0"/>
              <a:t>نادر فوق سن </a:t>
            </a:r>
            <a:r>
              <a:rPr lang="en-US" dirty="0" smtClean="0"/>
              <a:t>40</a:t>
            </a:r>
            <a:r>
              <a:rPr lang="ar-SY" dirty="0" smtClean="0"/>
              <a:t> عام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القصة المرضية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 اهم ما يميز المرض هو الهجمات الانفجارية غير المتوقعة وسريعة الترقي ( </a:t>
            </a:r>
            <a:r>
              <a:rPr lang="en-US" dirty="0" smtClean="0"/>
              <a:t>2</a:t>
            </a:r>
            <a:r>
              <a:rPr lang="ar-SY" dirty="0" smtClean="0"/>
              <a:t> - </a:t>
            </a:r>
            <a:r>
              <a:rPr lang="en-US" dirty="0" smtClean="0"/>
              <a:t>12</a:t>
            </a:r>
            <a:r>
              <a:rPr lang="ar-SY" dirty="0" smtClean="0"/>
              <a:t>  ساعة ) والتي تستمر </a:t>
            </a:r>
            <a:r>
              <a:rPr lang="en-US" dirty="0" smtClean="0"/>
              <a:t>48</a:t>
            </a:r>
            <a:r>
              <a:rPr lang="ar-SY" dirty="0" smtClean="0"/>
              <a:t>  حتى </a:t>
            </a:r>
            <a:r>
              <a:rPr lang="en-US" dirty="0" smtClean="0"/>
              <a:t>96 </a:t>
            </a:r>
            <a:r>
              <a:rPr lang="ar-SY" dirty="0" smtClean="0"/>
              <a:t>  ساعة </a:t>
            </a:r>
          </a:p>
          <a:p>
            <a:r>
              <a:rPr lang="ar-SY" dirty="0" smtClean="0"/>
              <a:t>الحرارة : </a:t>
            </a:r>
            <a:r>
              <a:rPr lang="en-US" dirty="0" smtClean="0"/>
              <a:t>38</a:t>
            </a:r>
            <a:r>
              <a:rPr lang="ar-SY" dirty="0" smtClean="0"/>
              <a:t> - </a:t>
            </a:r>
            <a:r>
              <a:rPr lang="en-US" dirty="0" smtClean="0"/>
              <a:t>    40</a:t>
            </a:r>
            <a:r>
              <a:rPr lang="ar-SY" dirty="0" smtClean="0"/>
              <a:t>درجة مئوية  باكرة تسبق المظاهر الاخرى   وقد تكون العرض الوحيد في الحالات الخفيفة</a:t>
            </a:r>
          </a:p>
          <a:p>
            <a:r>
              <a:rPr lang="ar-SY" dirty="0" smtClean="0"/>
              <a:t>البريتوان : كل المرضى سوف يمرون بالالم البطني خلال سير المرض والذي يقلد التهاب الزائدة او المرارة او القولنج الكلوي (يترافق بامساك ثم اسهال بعد النوبة)</a:t>
            </a:r>
            <a:endParaRPr lang="ar-SY" dirty="0"/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حمى المتوسط العائلي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حمى المتوسط العائلية</Template>
  <TotalTime>777</TotalTime>
  <Words>814</Words>
  <Application>Microsoft Office PowerPoint</Application>
  <PresentationFormat>عرض على الشاشة (3:4)‏</PresentationFormat>
  <Paragraphs>114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حمى المتوسط العائلية</vt:lpstr>
      <vt:lpstr>حمى المتوسط العائلية</vt:lpstr>
      <vt:lpstr>التعريف</vt:lpstr>
      <vt:lpstr>الالية المرضية</vt:lpstr>
      <vt:lpstr>في حال الحمى العائلية</vt:lpstr>
      <vt:lpstr>المظاهر السريرية</vt:lpstr>
      <vt:lpstr>التشخيص</vt:lpstr>
      <vt:lpstr>الانتشار</vt:lpstr>
      <vt:lpstr>الشريحة 8</vt:lpstr>
      <vt:lpstr>القصة المرضية</vt:lpstr>
      <vt:lpstr>الشريحة 10</vt:lpstr>
      <vt:lpstr>الشريحة 11</vt:lpstr>
      <vt:lpstr>الداء النشواني</vt:lpstr>
      <vt:lpstr>الفحص الفيزيائي</vt:lpstr>
      <vt:lpstr>التشخيص التفريقي</vt:lpstr>
      <vt:lpstr>الاستقصاءات</vt:lpstr>
      <vt:lpstr>التدبير</vt:lpstr>
      <vt:lpstr>الشريحة 17</vt:lpstr>
      <vt:lpstr>الكولشيسين</vt:lpstr>
      <vt:lpstr>شكرا للحضور حسن الاستماع</vt:lpstr>
    </vt:vector>
  </TitlesOfParts>
  <Company>APOLLONET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حمى المتوسط العائلية</dc:title>
  <dc:creator>Apollo</dc:creator>
  <cp:lastModifiedBy>Apollo</cp:lastModifiedBy>
  <cp:revision>85</cp:revision>
  <dcterms:created xsi:type="dcterms:W3CDTF">2008-11-20T09:24:53Z</dcterms:created>
  <dcterms:modified xsi:type="dcterms:W3CDTF">2008-12-02T21:52:35Z</dcterms:modified>
</cp:coreProperties>
</file>